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0"/>
  </p:notesMasterIdLst>
  <p:handoutMasterIdLst>
    <p:handoutMasterId r:id="rId11"/>
  </p:handoutMasterIdLst>
  <p:sldIdLst>
    <p:sldId id="259" r:id="rId3"/>
    <p:sldId id="316" r:id="rId4"/>
    <p:sldId id="287" r:id="rId5"/>
    <p:sldId id="317" r:id="rId6"/>
    <p:sldId id="318" r:id="rId7"/>
    <p:sldId id="319" r:id="rId8"/>
    <p:sldId id="315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52">
          <p15:clr>
            <a:srgbClr val="A4A3A4"/>
          </p15:clr>
        </p15:guide>
        <p15:guide id="2" pos="4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etta, Jonathan  A - ASP" initials="JAS" lastIdx="2" clrIdx="0"/>
  <p:cmAuthor id="1" name="Amy Minzner" initials="AM" lastIdx="17" clrIdx="1"/>
  <p:cmAuthor id="2" name="Kristen Porter" initials="KP" lastIdx="11" clrIdx="2"/>
  <p:cmAuthor id="3" name="David Judkins" initials="DRJ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405" autoAdjust="0"/>
  </p:normalViewPr>
  <p:slideViewPr>
    <p:cSldViewPr>
      <p:cViewPr>
        <p:scale>
          <a:sx n="97" d="100"/>
          <a:sy n="97" d="100"/>
        </p:scale>
        <p:origin x="-114" y="-222"/>
      </p:cViewPr>
      <p:guideLst>
        <p:guide orient="horz" pos="2352"/>
        <p:guide pos="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154" y="-10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799AE-C547-4C04-9894-BDABB3D05053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9C88B-75BC-4987-8C9B-AA37A48811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49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C0F730-9F85-4FC8-BB14-F6B09387BBBE}" type="datetimeFigureOut">
              <a:rPr lang="en-US"/>
              <a:pPr>
                <a:defRPr/>
              </a:pPr>
              <a:t>12/2/2014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0ED080A-76F1-4917-9BB6-CE423ED766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21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ED080A-76F1-4917-9BB6-CE423ED766D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64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ED080A-76F1-4917-9BB6-CE423ED766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713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ED080A-76F1-4917-9BB6-CE423ED766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58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ED080A-76F1-4917-9BB6-CE423ED766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63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ED080A-76F1-4917-9BB6-CE423ED766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10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ED080A-76F1-4917-9BB6-CE423ED766D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10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ED080A-76F1-4917-9BB6-CE423ED766D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2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89000" y="2651125"/>
            <a:ext cx="3413125" cy="3270250"/>
          </a:xfrm>
          <a:prstGeom prst="rect">
            <a:avLst/>
          </a:prstGeom>
        </p:spPr>
        <p:txBody>
          <a:bodyPr vert="horz"/>
          <a:lstStyle>
            <a:lvl1pPr marL="0" indent="0" algn="l">
              <a:spcAft>
                <a:spcPts val="0"/>
              </a:spcAft>
              <a:buNone/>
              <a:defRPr sz="3200"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8183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bt_logo.tag_rgb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338" y="4224338"/>
            <a:ext cx="3109912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52500" y="1508125"/>
            <a:ext cx="7381875" cy="3683000"/>
          </a:xfrm>
          <a:prstGeom prst="rect">
            <a:avLst/>
          </a:prstGeom>
        </p:spPr>
        <p:txBody>
          <a:bodyPr vert="horz" anchor="ctr"/>
          <a:lstStyle>
            <a:lvl1pPr algn="ctr">
              <a:buNone/>
              <a:defRPr sz="3800" b="1">
                <a:solidFill>
                  <a:srgbClr val="776E6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abt_logo.tag_rgb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4463" y="4478338"/>
            <a:ext cx="3109912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9125" y="4563597"/>
            <a:ext cx="7381875" cy="1159805"/>
          </a:xfrm>
          <a:prstGeom prst="rect">
            <a:avLst/>
          </a:prstGeom>
        </p:spPr>
        <p:txBody>
          <a:bodyPr vert="horz" anchor="ctr"/>
          <a:lstStyle>
            <a:lvl1pPr algn="l">
              <a:buNone/>
              <a:defRPr sz="3800" b="1">
                <a:solidFill>
                  <a:srgbClr val="877E73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6554788" y="6291263"/>
            <a:ext cx="1920875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>
            <a:off x="692150" y="469900"/>
            <a:ext cx="6775450" cy="914400"/>
          </a:xfrm>
          <a:prstGeom prst="roundRect">
            <a:avLst>
              <a:gd name="adj" fmla="val 4514"/>
            </a:avLst>
          </a:prstGeom>
          <a:solidFill>
            <a:schemeClr val="accent1"/>
          </a:solidFill>
          <a:ln>
            <a:solidFill>
              <a:srgbClr val="DA291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469900"/>
            <a:ext cx="6748462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3900" y="1536700"/>
            <a:ext cx="7721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7472363" y="274638"/>
            <a:ext cx="1214437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 userDrawn="1"/>
        </p:nvSpPr>
        <p:spPr>
          <a:xfrm>
            <a:off x="7472363" y="274638"/>
            <a:ext cx="1214437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pic>
        <p:nvPicPr>
          <p:cNvPr id="15" name="Picture 14" descr="abt_GEO_white.ai"/>
          <p:cNvPicPr>
            <a:picLocks/>
          </p:cNvPicPr>
          <p:nvPr userDrawn="1"/>
        </p:nvPicPr>
        <p:blipFill>
          <a:blip r:embed="rId6" cstate="print"/>
          <a:srcRect l="50109" t="23443" r="30636" b="52838"/>
          <a:stretch>
            <a:fillRect/>
          </a:stretch>
        </p:blipFill>
        <p:spPr>
          <a:xfrm>
            <a:off x="7523480" y="469900"/>
            <a:ext cx="914400" cy="914400"/>
          </a:xfrm>
          <a:prstGeom prst="roundRect">
            <a:avLst>
              <a:gd name="adj" fmla="val 3376"/>
            </a:avLst>
          </a:prstGeom>
          <a:solidFill>
            <a:schemeClr val="accent2"/>
          </a:solidFill>
        </p:spPr>
      </p:pic>
      <p:sp>
        <p:nvSpPr>
          <p:cNvPr id="9" name="Slide Number Placeholder 5"/>
          <p:cNvSpPr txBox="1">
            <a:spLocks/>
          </p:cNvSpPr>
          <p:nvPr userDrawn="1"/>
        </p:nvSpPr>
        <p:spPr bwMode="auto">
          <a:xfrm>
            <a:off x="5883276" y="6234113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rgbClr val="FFFFFF"/>
                </a:solidFill>
                <a:latin typeface="Arial"/>
                <a:cs typeface="Arial"/>
              </a:rPr>
              <a:t>Abt Associates</a:t>
            </a:r>
          </a:p>
        </p:txBody>
      </p:sp>
      <p:sp>
        <p:nvSpPr>
          <p:cNvPr id="16" name="Rounded Rectangle 15"/>
          <p:cNvSpPr/>
          <p:nvPr userDrawn="1"/>
        </p:nvSpPr>
        <p:spPr>
          <a:xfrm>
            <a:off x="685800" y="6291263"/>
            <a:ext cx="2879725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3619500" y="6291263"/>
            <a:ext cx="933450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4589463" y="6291263"/>
            <a:ext cx="1919287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5800" y="6324600"/>
            <a:ext cx="5822950" cy="328613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r>
              <a:rPr lang="en-US" dirty="0" smtClean="0"/>
              <a:t>REA Evaluation Kick Off Meeting                                                       2/26/2013                                  Slide # </a:t>
            </a:r>
            <a:fld id="{B6E590B9-D658-42F1-B299-71BA7CBDD052}" type="slidenum">
              <a:rPr lang="en-US" smtClean="0"/>
              <a:pPr/>
              <a:t>‹#›</a:t>
            </a:fld>
            <a:endParaRPr lang="en-US" dirty="0" smtClean="0"/>
          </a:p>
          <a:p>
            <a:endParaRPr lang="en-US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788275" y="6311900"/>
            <a:ext cx="663575" cy="317500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79" r:id="rId3"/>
    <p:sldLayoutId id="2147483685" r:id="rId4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Arial"/>
          <a:ea typeface="+mj-ea"/>
          <a:cs typeface="Arial"/>
        </a:defRPr>
      </a:lvl1pPr>
      <a:lvl2pPr algn="l" defTabSz="457200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fontAlgn="base">
        <a:spcBef>
          <a:spcPts val="600"/>
        </a:spcBef>
        <a:spcAft>
          <a:spcPct val="0"/>
        </a:spcAft>
        <a:buClr>
          <a:srgbClr val="DA291C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Font typeface="Arial" charset="0"/>
        <a:buChar char="–"/>
        <a:defRPr lang="en-US" sz="2000" kern="1200" dirty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fontAlgn="base">
        <a:spcBef>
          <a:spcPts val="763"/>
        </a:spcBef>
        <a:spcAft>
          <a:spcPct val="0"/>
        </a:spcAft>
        <a:buFont typeface="Arial" charset="0"/>
        <a:buChar char="•"/>
        <a:defRPr sz="1600" kern="1200">
          <a:solidFill>
            <a:srgbClr val="776E64"/>
          </a:solidFill>
          <a:latin typeface="Arial"/>
          <a:ea typeface="+mn-ea"/>
          <a:cs typeface="Arial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6554788" y="6291263"/>
            <a:ext cx="1920875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7472363" y="274638"/>
            <a:ext cx="1214437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 userDrawn="1"/>
        </p:nvSpPr>
        <p:spPr>
          <a:xfrm>
            <a:off x="7472363" y="274638"/>
            <a:ext cx="1214437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685800" y="6291263"/>
            <a:ext cx="2879725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3619500" y="6291263"/>
            <a:ext cx="933450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4589463" y="6291263"/>
            <a:ext cx="1919287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"/>
          <a:ea typeface="+mj-ea"/>
          <a:cs typeface="Arial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fontAlgn="base">
        <a:spcBef>
          <a:spcPts val="763"/>
        </a:spcBef>
        <a:spcAft>
          <a:spcPts val="800"/>
        </a:spcAft>
        <a:buClr>
          <a:srgbClr val="DA291C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fontAlgn="base">
        <a:spcBef>
          <a:spcPts val="763"/>
        </a:spcBef>
        <a:spcAft>
          <a:spcPts val="800"/>
        </a:spcAft>
        <a:buFont typeface="Arial" charset="0"/>
        <a:buChar char="–"/>
        <a:defRPr lang="en-US" sz="2000" kern="1200" dirty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fontAlgn="base">
        <a:spcBef>
          <a:spcPts val="763"/>
        </a:spcBef>
        <a:spcAft>
          <a:spcPts val="80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_Judkins@abtassoc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889000" y="4419599"/>
            <a:ext cx="3413125" cy="1501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ct val="0"/>
              </a:spcAft>
            </a:pP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9" name="Picture 8" descr="abt_logo.tag_rg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338" y="4827588"/>
            <a:ext cx="3109912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10"/>
          <p:cNvSpPr txBox="1">
            <a:spLocks/>
          </p:cNvSpPr>
          <p:nvPr/>
        </p:nvSpPr>
        <p:spPr bwMode="auto">
          <a:xfrm>
            <a:off x="668338" y="1524000"/>
            <a:ext cx="3751262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fontAlgn="base">
              <a:spcBef>
                <a:spcPts val="600"/>
              </a:spcBef>
              <a:spcAft>
                <a:spcPts val="0"/>
              </a:spcAft>
              <a:buClr>
                <a:srgbClr val="DA291C"/>
              </a:buClr>
              <a:buFont typeface="Wingdings" pitchFamily="2" charset="2"/>
              <a:buNone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fontAlgn="base">
              <a:spcBef>
                <a:spcPts val="763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76E64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Discussion of Chen and Kalton</a:t>
            </a:r>
            <a:endParaRPr lang="en-US" sz="1800" b="1" dirty="0" smtClean="0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 txBox="1">
            <a:spLocks/>
          </p:cNvSpPr>
          <p:nvPr/>
        </p:nvSpPr>
        <p:spPr bwMode="auto">
          <a:xfrm>
            <a:off x="5105400" y="3657600"/>
            <a:ext cx="375126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fontAlgn="base">
              <a:spcBef>
                <a:spcPts val="600"/>
              </a:spcBef>
              <a:spcAft>
                <a:spcPts val="0"/>
              </a:spcAft>
              <a:buClr>
                <a:srgbClr val="DA291C"/>
              </a:buClr>
              <a:buFont typeface="Wingdings" pitchFamily="2" charset="2"/>
              <a:buNone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fontAlgn="base">
              <a:spcBef>
                <a:spcPts val="763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76E64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David R. Judkins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Abt Associates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WSS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December 3, 2014</a:t>
            </a:r>
          </a:p>
        </p:txBody>
      </p:sp>
    </p:spTree>
    <p:extLst>
      <p:ext uri="{BB962C8B-B14F-4D97-AF65-F5344CB8AC3E}">
        <p14:creationId xmlns:p14="http://schemas.microsoft.com/office/powerpoint/2010/main" val="2227056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 is becoming less racially segregated</a:t>
            </a:r>
          </a:p>
          <a:p>
            <a:pPr lvl="1"/>
            <a:r>
              <a:rPr lang="en-US" dirty="0" smtClean="0"/>
              <a:t>At least in urban areas</a:t>
            </a:r>
          </a:p>
          <a:p>
            <a:pPr lvl="1"/>
            <a:r>
              <a:rPr lang="en-US" dirty="0" smtClean="0"/>
              <a:t>Hooray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Different story than the WSS presentation Joe Waksberg gave on the topic on March 18, 1992 (o</a:t>
            </a:r>
            <a:r>
              <a:rPr lang="en-US" dirty="0" smtClean="0"/>
              <a:t>nly time I ever made the A section of the Washington Post)</a:t>
            </a:r>
            <a:endParaRPr lang="en-US" dirty="0" smtClean="0"/>
          </a:p>
          <a:p>
            <a:pPr lvl="1"/>
            <a:r>
              <a:rPr lang="en-US" dirty="0" smtClean="0"/>
              <a:t>But bad news for low-cost oversampling of minorities for surveys</a:t>
            </a:r>
          </a:p>
          <a:p>
            <a:pPr lvl="1"/>
            <a:r>
              <a:rPr lang="en-US" dirty="0" smtClean="0"/>
              <a:t>Need to rely more on screening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23225" y="6540500"/>
            <a:ext cx="663575" cy="3175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C354F0E-FAC0-4F2C-9126-74338B0F5718}" type="slidenum">
              <a:rPr lang="en-US" sz="1000" smtClean="0"/>
              <a:pPr/>
              <a:t>2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423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inexpensive minority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list purveyors draw your attention to low false positive rates when all that matters are the false negative rates</a:t>
            </a:r>
          </a:p>
          <a:p>
            <a:pPr lvl="1"/>
            <a:r>
              <a:rPr lang="en-US" dirty="0" smtClean="0"/>
              <a:t>These they hide or do not even understand</a:t>
            </a:r>
          </a:p>
          <a:p>
            <a:r>
              <a:rPr lang="en-US" dirty="0" smtClean="0"/>
              <a:t>Don’t accept a sample of rural and ghetto blacks as representative of the national experience for African Americans</a:t>
            </a:r>
          </a:p>
          <a:p>
            <a:r>
              <a:rPr lang="en-US" dirty="0" smtClean="0"/>
              <a:t>Same is true for reservation-based sample of the American Indian and Alaskan Native population</a:t>
            </a:r>
          </a:p>
          <a:p>
            <a:endParaRPr lang="en-US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23225" y="6540500"/>
            <a:ext cx="663575" cy="3175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C354F0E-FAC0-4F2C-9126-74338B0F5718}" type="slidenum">
              <a:rPr lang="en-US" sz="1000" smtClean="0"/>
              <a:pPr/>
              <a:t>3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2316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Geographic-based oversampling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makes sense for one-off surveys</a:t>
            </a:r>
          </a:p>
          <a:p>
            <a:r>
              <a:rPr lang="en-US" dirty="0" smtClean="0"/>
              <a:t>Particularly of AIAN populations and rural nonwhite populations</a:t>
            </a:r>
          </a:p>
          <a:p>
            <a:r>
              <a:rPr lang="en-US" dirty="0" smtClean="0"/>
              <a:t>Avoid for longitudinal surveys and surveys with expensive add-on elements such as laboratory work</a:t>
            </a:r>
          </a:p>
          <a:p>
            <a:r>
              <a:rPr lang="en-US" dirty="0" smtClean="0"/>
              <a:t>Makes sense perhaps for very large surveys in combination with screening even if return is very small, but need to consider fixed cost of systems to implement it</a:t>
            </a:r>
          </a:p>
          <a:p>
            <a:endParaRPr lang="en-US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23225" y="6540500"/>
            <a:ext cx="663575" cy="3175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C354F0E-FAC0-4F2C-9126-74338B0F5718}" type="slidenum">
              <a:rPr lang="en-US" sz="1000" smtClean="0"/>
              <a:pPr/>
              <a:t>4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29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easier to target multiple rare domains</a:t>
            </a:r>
          </a:p>
          <a:p>
            <a:r>
              <a:rPr lang="en-US" dirty="0" smtClean="0"/>
              <a:t>Does not lead to large design effects for majority population as does oversampling without screening</a:t>
            </a:r>
          </a:p>
          <a:p>
            <a:r>
              <a:rPr lang="en-US" dirty="0" smtClean="0"/>
              <a:t>However, field staff do not like it</a:t>
            </a:r>
          </a:p>
          <a:p>
            <a:pPr lvl="1"/>
            <a:r>
              <a:rPr lang="en-US" dirty="0" smtClean="0"/>
              <a:t>They need to train interviewers for two very different tasks</a:t>
            </a:r>
          </a:p>
          <a:p>
            <a:pPr lvl="1"/>
            <a:r>
              <a:rPr lang="en-US" dirty="0" smtClean="0"/>
              <a:t>Effort to get the foot in the door is so high that they hate to walk away from a cooperative respondent</a:t>
            </a:r>
          </a:p>
          <a:p>
            <a:pPr lvl="1"/>
            <a:r>
              <a:rPr lang="en-US" dirty="0" smtClean="0"/>
              <a:t>Counter with liberal use of proxies for screening (neighbors)</a:t>
            </a:r>
          </a:p>
          <a:p>
            <a:pPr lvl="1"/>
            <a:r>
              <a:rPr lang="en-US" dirty="0" smtClean="0"/>
              <a:t>Remember though to allow for screening errors in projecting design effects</a:t>
            </a:r>
          </a:p>
          <a:p>
            <a:endParaRPr lang="en-US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23225" y="6540500"/>
            <a:ext cx="663575" cy="3175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C354F0E-FAC0-4F2C-9126-74338B0F5718}" type="slidenum">
              <a:rPr lang="en-US" sz="1000" smtClean="0"/>
              <a:pPr/>
              <a:t>5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597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additional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Wright</a:t>
            </a:r>
            <a:r>
              <a:rPr lang="en-US" dirty="0"/>
              <a:t>, D., Judkins, D., and Ryaboy, S.  (1992).  Residential segregation and health of minority populations.  </a:t>
            </a:r>
            <a:r>
              <a:rPr lang="en-US" i="1" dirty="0"/>
              <a:t>Proceedings of the Social Statistics Section of the American Statistical Association</a:t>
            </a:r>
            <a:r>
              <a:rPr lang="en-US" dirty="0"/>
              <a:t>, pp. 198-203</a:t>
            </a:r>
            <a:r>
              <a:rPr lang="en-US" dirty="0" smtClean="0"/>
              <a:t>.</a:t>
            </a:r>
          </a:p>
          <a:p>
            <a:r>
              <a:rPr lang="en-US" dirty="0"/>
              <a:t>Fahimi, M., and Judkins, D.  (1991).  PSU probabilities given differential sampling at second stage.  </a:t>
            </a:r>
            <a:r>
              <a:rPr lang="en-US" i="1" dirty="0"/>
              <a:t>Proceedings of the Section on Survey Research Methods of the American Statistical Association</a:t>
            </a:r>
            <a:r>
              <a:rPr lang="en-US" dirty="0"/>
              <a:t>, pp. 538-543.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23225" y="6540500"/>
            <a:ext cx="663575" cy="3175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C354F0E-FAC0-4F2C-9126-74338B0F5718}" type="slidenum">
              <a:rPr lang="en-US" sz="1000" smtClean="0"/>
              <a:pPr/>
              <a:t>6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289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hlinkClick r:id="rId3"/>
              </a:rPr>
              <a:t>David_Judkins@abtassoc.com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70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6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5031</TotalTime>
  <Words>383</Words>
  <Application>Microsoft Office PowerPoint</Application>
  <PresentationFormat>On-screen Show (4:3)</PresentationFormat>
  <Paragraphs>48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4_Office Theme</vt:lpstr>
      <vt:lpstr>6_Office Theme</vt:lpstr>
      <vt:lpstr>PowerPoint Presentation</vt:lpstr>
      <vt:lpstr>Notes</vt:lpstr>
      <vt:lpstr>Limits of inexpensive minority samples</vt:lpstr>
      <vt:lpstr>Geographic-based oversampling</vt:lpstr>
      <vt:lpstr>Screening</vt:lpstr>
      <vt:lpstr>Some additional references</vt:lpstr>
      <vt:lpstr>Contact Information</vt:lpstr>
    </vt:vector>
  </TitlesOfParts>
  <Company>Abt Associates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Welcome.</dc:title>
  <dc:creator>Abt Associates Inc.</dc:creator>
  <cp:lastModifiedBy>David Judkins</cp:lastModifiedBy>
  <cp:revision>249</cp:revision>
  <cp:lastPrinted>2011-10-04T14:32:44Z</cp:lastPrinted>
  <dcterms:created xsi:type="dcterms:W3CDTF">2011-05-27T20:20:20Z</dcterms:created>
  <dcterms:modified xsi:type="dcterms:W3CDTF">2014-12-02T23:19:28Z</dcterms:modified>
</cp:coreProperties>
</file>